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DF9C-4423-4534-B7F1-4805AEDF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427584"/>
            <a:ext cx="8637073" cy="19161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first TIME ATTENDEES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A2CE4-BDFE-4DF6-A82E-8C8D6A291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477" y="3531203"/>
            <a:ext cx="10263503" cy="286120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SOROPTIMIST INTERNATIONAL </a:t>
            </a:r>
          </a:p>
          <a:p>
            <a:pPr algn="ctr"/>
            <a:r>
              <a:rPr lang="en-US" sz="3600" dirty="0"/>
              <a:t>SIERRA NEVADA REGION </a:t>
            </a:r>
          </a:p>
          <a:p>
            <a:pPr algn="ctr"/>
            <a:r>
              <a:rPr lang="en-US" sz="3600" dirty="0"/>
              <a:t>42</a:t>
            </a:r>
            <a:r>
              <a:rPr lang="en-US" sz="3600" b="1" baseline="30000" dirty="0"/>
              <a:t>nd</a:t>
            </a:r>
            <a:r>
              <a:rPr lang="en-US" sz="3600" dirty="0"/>
              <a:t> REGION CONFERENCE   APRIL 27-29, 2018</a:t>
            </a:r>
          </a:p>
        </p:txBody>
      </p:sp>
    </p:spTree>
    <p:extLst>
      <p:ext uri="{BB962C8B-B14F-4D97-AF65-F5344CB8AC3E}">
        <p14:creationId xmlns:p14="http://schemas.microsoft.com/office/powerpoint/2010/main" val="337755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F8E845-0D82-4161-8BD3-5BD0B26EA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56740"/>
              </p:ext>
            </p:extLst>
          </p:nvPr>
        </p:nvGraphicFramePr>
        <p:xfrm>
          <a:off x="262467" y="100667"/>
          <a:ext cx="11862422" cy="5972964"/>
        </p:xfrm>
        <a:graphic>
          <a:graphicData uri="http://schemas.openxmlformats.org/drawingml/2006/table">
            <a:tbl>
              <a:tblPr/>
              <a:tblGrid>
                <a:gridCol w="607347">
                  <a:extLst>
                    <a:ext uri="{9D8B030D-6E8A-4147-A177-3AD203B41FA5}">
                      <a16:colId xmlns:a16="http://schemas.microsoft.com/office/drawing/2014/main" val="3534496115"/>
                    </a:ext>
                  </a:extLst>
                </a:gridCol>
                <a:gridCol w="2578841">
                  <a:extLst>
                    <a:ext uri="{9D8B030D-6E8A-4147-A177-3AD203B41FA5}">
                      <a16:colId xmlns:a16="http://schemas.microsoft.com/office/drawing/2014/main" val="2218427926"/>
                    </a:ext>
                  </a:extLst>
                </a:gridCol>
                <a:gridCol w="2892078">
                  <a:extLst>
                    <a:ext uri="{9D8B030D-6E8A-4147-A177-3AD203B41FA5}">
                      <a16:colId xmlns:a16="http://schemas.microsoft.com/office/drawing/2014/main" val="2733114478"/>
                    </a:ext>
                  </a:extLst>
                </a:gridCol>
                <a:gridCol w="3212505">
                  <a:extLst>
                    <a:ext uri="{9D8B030D-6E8A-4147-A177-3AD203B41FA5}">
                      <a16:colId xmlns:a16="http://schemas.microsoft.com/office/drawing/2014/main" val="3228705057"/>
                    </a:ext>
                  </a:extLst>
                </a:gridCol>
                <a:gridCol w="2571651">
                  <a:extLst>
                    <a:ext uri="{9D8B030D-6E8A-4147-A177-3AD203B41FA5}">
                      <a16:colId xmlns:a16="http://schemas.microsoft.com/office/drawing/2014/main" val="3682145216"/>
                    </a:ext>
                  </a:extLst>
                </a:gridCol>
              </a:tblGrid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45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Setty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Kristin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Washoe County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833797"/>
                  </a:ext>
                </a:extLst>
              </a:tr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46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Hinkley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Patricia M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D6 Carson City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3487"/>
                  </a:ext>
                </a:extLst>
              </a:tr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47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Nelsen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Melanie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D6 Carson City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3998"/>
                  </a:ext>
                </a:extLst>
              </a:tr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48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Walker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Dawn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D6 Greater Las Vegas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91337"/>
                  </a:ext>
                </a:extLst>
              </a:tr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49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Taylor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Ann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D6 Greater Las Vegas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02880"/>
                  </a:ext>
                </a:extLst>
              </a:tr>
              <a:tr h="995494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50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Bartlett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Susan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D6 Yerington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86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67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A426A-2035-483E-8653-9C6F954D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45" y="-326571"/>
            <a:ext cx="12493689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596F06-562D-4C9B-809B-FEB675155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34686"/>
              </p:ext>
            </p:extLst>
          </p:nvPr>
        </p:nvGraphicFramePr>
        <p:xfrm>
          <a:off x="338667" y="152400"/>
          <a:ext cx="12018314" cy="5887527"/>
        </p:xfrm>
        <a:graphic>
          <a:graphicData uri="http://schemas.openxmlformats.org/drawingml/2006/table">
            <a:tbl>
              <a:tblPr/>
              <a:tblGrid>
                <a:gridCol w="228454">
                  <a:extLst>
                    <a:ext uri="{9D8B030D-6E8A-4147-A177-3AD203B41FA5}">
                      <a16:colId xmlns:a16="http://schemas.microsoft.com/office/drawing/2014/main" val="3769476139"/>
                    </a:ext>
                  </a:extLst>
                </a:gridCol>
                <a:gridCol w="3186956">
                  <a:extLst>
                    <a:ext uri="{9D8B030D-6E8A-4147-A177-3AD203B41FA5}">
                      <a16:colId xmlns:a16="http://schemas.microsoft.com/office/drawing/2014/main" val="2490207685"/>
                    </a:ext>
                  </a:extLst>
                </a:gridCol>
                <a:gridCol w="2494497">
                  <a:extLst>
                    <a:ext uri="{9D8B030D-6E8A-4147-A177-3AD203B41FA5}">
                      <a16:colId xmlns:a16="http://schemas.microsoft.com/office/drawing/2014/main" val="896932050"/>
                    </a:ext>
                  </a:extLst>
                </a:gridCol>
                <a:gridCol w="5550014">
                  <a:extLst>
                    <a:ext uri="{9D8B030D-6E8A-4147-A177-3AD203B41FA5}">
                      <a16:colId xmlns:a16="http://schemas.microsoft.com/office/drawing/2014/main" val="2121091576"/>
                    </a:ext>
                  </a:extLst>
                </a:gridCol>
                <a:gridCol w="558393">
                  <a:extLst>
                    <a:ext uri="{9D8B030D-6E8A-4147-A177-3AD203B41FA5}">
                      <a16:colId xmlns:a16="http://schemas.microsoft.com/office/drawing/2014/main" val="109194021"/>
                    </a:ext>
                  </a:extLst>
                </a:gridCol>
              </a:tblGrid>
              <a:tr h="557165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1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Huber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Kim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Chico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82903"/>
                  </a:ext>
                </a:extLst>
              </a:tr>
              <a:tr h="557165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2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Araiza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Billie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Chico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114729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3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Rodgers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Stephanie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Downtown Redding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52077"/>
                  </a:ext>
                </a:extLst>
              </a:tr>
              <a:tr h="557165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4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Gould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Rachelle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Red Bluff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40037"/>
                  </a:ext>
                </a:extLst>
              </a:tr>
              <a:tr h="557165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5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McCracken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Shanna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Redding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772168"/>
                  </a:ext>
                </a:extLst>
              </a:tr>
              <a:tr h="622165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6</a:t>
                      </a:r>
                      <a:endParaRPr lang="en-US" sz="3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Divine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Kristina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Susanville</a:t>
                      </a:r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522791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646587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77514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92957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67912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33837"/>
                  </a:ext>
                </a:extLst>
              </a:tr>
              <a:tr h="3182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6134" marR="26134" marT="26134" marB="261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6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07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39F298-5D1A-4EA5-87A4-74B022627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15655"/>
              </p:ext>
            </p:extLst>
          </p:nvPr>
        </p:nvGraphicFramePr>
        <p:xfrm>
          <a:off x="83889" y="92278"/>
          <a:ext cx="12108114" cy="6048465"/>
        </p:xfrm>
        <a:graphic>
          <a:graphicData uri="http://schemas.openxmlformats.org/drawingml/2006/table">
            <a:tbl>
              <a:tblPr/>
              <a:tblGrid>
                <a:gridCol w="570452">
                  <a:extLst>
                    <a:ext uri="{9D8B030D-6E8A-4147-A177-3AD203B41FA5}">
                      <a16:colId xmlns:a16="http://schemas.microsoft.com/office/drawing/2014/main" val="3344615344"/>
                    </a:ext>
                  </a:extLst>
                </a:gridCol>
                <a:gridCol w="2681728">
                  <a:extLst>
                    <a:ext uri="{9D8B030D-6E8A-4147-A177-3AD203B41FA5}">
                      <a16:colId xmlns:a16="http://schemas.microsoft.com/office/drawing/2014/main" val="1608531522"/>
                    </a:ext>
                  </a:extLst>
                </a:gridCol>
                <a:gridCol w="2951978">
                  <a:extLst>
                    <a:ext uri="{9D8B030D-6E8A-4147-A177-3AD203B41FA5}">
                      <a16:colId xmlns:a16="http://schemas.microsoft.com/office/drawing/2014/main" val="1831771278"/>
                    </a:ext>
                  </a:extLst>
                </a:gridCol>
                <a:gridCol w="4433083">
                  <a:extLst>
                    <a:ext uri="{9D8B030D-6E8A-4147-A177-3AD203B41FA5}">
                      <a16:colId xmlns:a16="http://schemas.microsoft.com/office/drawing/2014/main" val="2075147273"/>
                    </a:ext>
                  </a:extLst>
                </a:gridCol>
                <a:gridCol w="1470873">
                  <a:extLst>
                    <a:ext uri="{9D8B030D-6E8A-4147-A177-3AD203B41FA5}">
                      <a16:colId xmlns:a16="http://schemas.microsoft.com/office/drawing/2014/main" val="1433185399"/>
                    </a:ext>
                  </a:extLst>
                </a:gridCol>
              </a:tblGrid>
              <a:tr h="7245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  <a:endParaRPr lang="en-US" sz="32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Blessing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Sue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Yreka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59293"/>
                  </a:ext>
                </a:extLst>
              </a:tr>
              <a:tr h="724556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8</a:t>
                      </a:r>
                      <a:endParaRPr lang="en-US" sz="32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Peters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Maria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D1 Yreka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43452"/>
                  </a:ext>
                </a:extLst>
              </a:tr>
              <a:tr h="724556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9</a:t>
                      </a:r>
                      <a:endParaRPr lang="en-US" sz="32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Silberstein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Meredith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D2 Davis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86915"/>
                  </a:ext>
                </a:extLst>
              </a:tr>
              <a:tr h="1291599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10</a:t>
                      </a:r>
                      <a:endParaRPr lang="en-US" sz="32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Ruiz-Duran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Elsa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D2 Davis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06859"/>
                  </a:ext>
                </a:extLst>
              </a:tr>
              <a:tr h="1291599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11</a:t>
                      </a:r>
                      <a:endParaRPr lang="en-US" sz="32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Moss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Jill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D2 Greater Davis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158379"/>
                  </a:ext>
                </a:extLst>
              </a:tr>
              <a:tr h="1291599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12</a:t>
                      </a:r>
                      <a:endParaRPr lang="en-US" sz="32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Darrach</a:t>
                      </a:r>
                      <a:endParaRPr lang="en-US" sz="32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Amber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D2 Marysville-Yuba City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7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4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402D8-D226-4C83-9F45-097E608CB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4488"/>
              </p:ext>
            </p:extLst>
          </p:nvPr>
        </p:nvGraphicFramePr>
        <p:xfrm>
          <a:off x="169333" y="126999"/>
          <a:ext cx="12188695" cy="5418666"/>
        </p:xfrm>
        <a:graphic>
          <a:graphicData uri="http://schemas.openxmlformats.org/drawingml/2006/table">
            <a:tbl>
              <a:tblPr/>
              <a:tblGrid>
                <a:gridCol w="726389">
                  <a:extLst>
                    <a:ext uri="{9D8B030D-6E8A-4147-A177-3AD203B41FA5}">
                      <a16:colId xmlns:a16="http://schemas.microsoft.com/office/drawing/2014/main" val="198211427"/>
                    </a:ext>
                  </a:extLst>
                </a:gridCol>
                <a:gridCol w="2547434">
                  <a:extLst>
                    <a:ext uri="{9D8B030D-6E8A-4147-A177-3AD203B41FA5}">
                      <a16:colId xmlns:a16="http://schemas.microsoft.com/office/drawing/2014/main" val="1895981364"/>
                    </a:ext>
                  </a:extLst>
                </a:gridCol>
                <a:gridCol w="2971624">
                  <a:extLst>
                    <a:ext uri="{9D8B030D-6E8A-4147-A177-3AD203B41FA5}">
                      <a16:colId xmlns:a16="http://schemas.microsoft.com/office/drawing/2014/main" val="2854169988"/>
                    </a:ext>
                  </a:extLst>
                </a:gridCol>
                <a:gridCol w="3600663">
                  <a:extLst>
                    <a:ext uri="{9D8B030D-6E8A-4147-A177-3AD203B41FA5}">
                      <a16:colId xmlns:a16="http://schemas.microsoft.com/office/drawing/2014/main" val="640579614"/>
                    </a:ext>
                  </a:extLst>
                </a:gridCol>
                <a:gridCol w="2342585">
                  <a:extLst>
                    <a:ext uri="{9D8B030D-6E8A-4147-A177-3AD203B41FA5}">
                      <a16:colId xmlns:a16="http://schemas.microsoft.com/office/drawing/2014/main" val="3130225879"/>
                    </a:ext>
                  </a:extLst>
                </a:gridCol>
              </a:tblGrid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13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Zapata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Wendy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Marysville-Yuba City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950567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14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Price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Wendy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Sierra Foothills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44018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15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Morris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Coleen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Sutter-Yuba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76901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16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Nelson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Ruda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Sutter-Yuba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168677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17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Drown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Sandee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Sutter-Yuba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28708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18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Campbell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Chris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D2 Woodland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34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88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601EBC-068B-44B0-9AAE-FBFC53BA3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26786"/>
              </p:ext>
            </p:extLst>
          </p:nvPr>
        </p:nvGraphicFramePr>
        <p:xfrm>
          <a:off x="186266" y="112460"/>
          <a:ext cx="11921846" cy="5910835"/>
        </p:xfrm>
        <a:graphic>
          <a:graphicData uri="http://schemas.openxmlformats.org/drawingml/2006/table">
            <a:tbl>
              <a:tblPr/>
              <a:tblGrid>
                <a:gridCol w="454296">
                  <a:extLst>
                    <a:ext uri="{9D8B030D-6E8A-4147-A177-3AD203B41FA5}">
                      <a16:colId xmlns:a16="http://schemas.microsoft.com/office/drawing/2014/main" val="2233493817"/>
                    </a:ext>
                  </a:extLst>
                </a:gridCol>
                <a:gridCol w="2747852">
                  <a:extLst>
                    <a:ext uri="{9D8B030D-6E8A-4147-A177-3AD203B41FA5}">
                      <a16:colId xmlns:a16="http://schemas.microsoft.com/office/drawing/2014/main" val="1350171796"/>
                    </a:ext>
                  </a:extLst>
                </a:gridCol>
                <a:gridCol w="2906566">
                  <a:extLst>
                    <a:ext uri="{9D8B030D-6E8A-4147-A177-3AD203B41FA5}">
                      <a16:colId xmlns:a16="http://schemas.microsoft.com/office/drawing/2014/main" val="2649717727"/>
                    </a:ext>
                  </a:extLst>
                </a:gridCol>
                <a:gridCol w="4967863">
                  <a:extLst>
                    <a:ext uri="{9D8B030D-6E8A-4147-A177-3AD203B41FA5}">
                      <a16:colId xmlns:a16="http://schemas.microsoft.com/office/drawing/2014/main" val="773041957"/>
                    </a:ext>
                  </a:extLst>
                </a:gridCol>
                <a:gridCol w="845269">
                  <a:extLst>
                    <a:ext uri="{9D8B030D-6E8A-4147-A177-3AD203B41FA5}">
                      <a16:colId xmlns:a16="http://schemas.microsoft.com/office/drawing/2014/main" val="2390148712"/>
                    </a:ext>
                  </a:extLst>
                </a:gridCol>
              </a:tblGrid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19</a:t>
                      </a:r>
                      <a:endParaRPr lang="en-US" sz="28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Harris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Pamela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Elk Grove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16187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20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Chandler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Nell (Kim)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Elk Grove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93866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21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Warren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Jean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Elk Grove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51728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22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Lakatos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Holly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Elk Grove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530842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23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Bowling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Roni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Greater Sacramento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27546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24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Whisenand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Michelle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Greater Sacramento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014153"/>
                  </a:ext>
                </a:extLst>
              </a:tr>
              <a:tr h="844405"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25</a:t>
                      </a:r>
                      <a:endParaRPr lang="en-US" sz="280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Sorem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Shery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Greater Sacramento</a:t>
                      </a:r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30049" marR="30049" marT="30049" marB="30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5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A6F8B6-D092-4900-8C61-97A506E45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13243"/>
              </p:ext>
            </p:extLst>
          </p:nvPr>
        </p:nvGraphicFramePr>
        <p:xfrm>
          <a:off x="0" y="0"/>
          <a:ext cx="12116497" cy="6031686"/>
        </p:xfrm>
        <a:graphic>
          <a:graphicData uri="http://schemas.openxmlformats.org/drawingml/2006/table">
            <a:tbl>
              <a:tblPr/>
              <a:tblGrid>
                <a:gridCol w="637563">
                  <a:extLst>
                    <a:ext uri="{9D8B030D-6E8A-4147-A177-3AD203B41FA5}">
                      <a16:colId xmlns:a16="http://schemas.microsoft.com/office/drawing/2014/main" val="2533728634"/>
                    </a:ext>
                  </a:extLst>
                </a:gridCol>
                <a:gridCol w="2616868">
                  <a:extLst>
                    <a:ext uri="{9D8B030D-6E8A-4147-A177-3AD203B41FA5}">
                      <a16:colId xmlns:a16="http://schemas.microsoft.com/office/drawing/2014/main" val="3201455521"/>
                    </a:ext>
                  </a:extLst>
                </a:gridCol>
                <a:gridCol w="2954022">
                  <a:extLst>
                    <a:ext uri="{9D8B030D-6E8A-4147-A177-3AD203B41FA5}">
                      <a16:colId xmlns:a16="http://schemas.microsoft.com/office/drawing/2014/main" val="1647777521"/>
                    </a:ext>
                  </a:extLst>
                </a:gridCol>
                <a:gridCol w="4814681">
                  <a:extLst>
                    <a:ext uri="{9D8B030D-6E8A-4147-A177-3AD203B41FA5}">
                      <a16:colId xmlns:a16="http://schemas.microsoft.com/office/drawing/2014/main" val="1890594470"/>
                    </a:ext>
                  </a:extLst>
                </a:gridCol>
                <a:gridCol w="1093363">
                  <a:extLst>
                    <a:ext uri="{9D8B030D-6E8A-4147-A177-3AD203B41FA5}">
                      <a16:colId xmlns:a16="http://schemas.microsoft.com/office/drawing/2014/main" val="3604516459"/>
                    </a:ext>
                  </a:extLst>
                </a:gridCol>
              </a:tblGrid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Godkin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Caroline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Metropolitan Sacramento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68577"/>
                  </a:ext>
                </a:extLst>
              </a:tr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27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Rogers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Lynne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Placerville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320979"/>
                  </a:ext>
                </a:extLst>
              </a:tr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Diepenbrock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Cathy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D3 Sacramento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69253"/>
                  </a:ext>
                </a:extLst>
              </a:tr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Knox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Barbara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Citrus Heights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53697"/>
                  </a:ext>
                </a:extLst>
              </a:tr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30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Fiut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Debra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Colfax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361161"/>
                  </a:ext>
                </a:extLst>
              </a:tr>
              <a:tr h="10052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31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Skratt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Helene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800" dirty="0"/>
                        <a:t>D4 </a:t>
                      </a:r>
                      <a:r>
                        <a:rPr lang="es-ES" sz="2800" dirty="0" err="1"/>
                        <a:t>Folsom</a:t>
                      </a:r>
                      <a:r>
                        <a:rPr lang="es-ES" sz="2800" dirty="0"/>
                        <a:t>/El Dorado </a:t>
                      </a:r>
                      <a:r>
                        <a:rPr lang="es-ES" sz="2800" dirty="0" err="1"/>
                        <a:t>Hills</a:t>
                      </a:r>
                      <a:endParaRPr lang="es-E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0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0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EB3BF9-63E5-4390-80A7-54C30E34E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22118"/>
              </p:ext>
            </p:extLst>
          </p:nvPr>
        </p:nvGraphicFramePr>
        <p:xfrm>
          <a:off x="143932" y="211666"/>
          <a:ext cx="11835543" cy="5778072"/>
        </p:xfrm>
        <a:graphic>
          <a:graphicData uri="http://schemas.openxmlformats.org/drawingml/2006/table">
            <a:tbl>
              <a:tblPr/>
              <a:tblGrid>
                <a:gridCol w="605038">
                  <a:extLst>
                    <a:ext uri="{9D8B030D-6E8A-4147-A177-3AD203B41FA5}">
                      <a16:colId xmlns:a16="http://schemas.microsoft.com/office/drawing/2014/main" val="822775375"/>
                    </a:ext>
                  </a:extLst>
                </a:gridCol>
                <a:gridCol w="2573930">
                  <a:extLst>
                    <a:ext uri="{9D8B030D-6E8A-4147-A177-3AD203B41FA5}">
                      <a16:colId xmlns:a16="http://schemas.microsoft.com/office/drawing/2014/main" val="457431793"/>
                    </a:ext>
                  </a:extLst>
                </a:gridCol>
                <a:gridCol w="2885525">
                  <a:extLst>
                    <a:ext uri="{9D8B030D-6E8A-4147-A177-3AD203B41FA5}">
                      <a16:colId xmlns:a16="http://schemas.microsoft.com/office/drawing/2014/main" val="3198186869"/>
                    </a:ext>
                  </a:extLst>
                </a:gridCol>
                <a:gridCol w="2885525">
                  <a:extLst>
                    <a:ext uri="{9D8B030D-6E8A-4147-A177-3AD203B41FA5}">
                      <a16:colId xmlns:a16="http://schemas.microsoft.com/office/drawing/2014/main" val="4250275549"/>
                    </a:ext>
                  </a:extLst>
                </a:gridCol>
                <a:gridCol w="2885525">
                  <a:extLst>
                    <a:ext uri="{9D8B030D-6E8A-4147-A177-3AD203B41FA5}">
                      <a16:colId xmlns:a16="http://schemas.microsoft.com/office/drawing/2014/main" val="3220200704"/>
                    </a:ext>
                  </a:extLst>
                </a:gridCol>
              </a:tblGrid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32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DeGabriele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Rae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Loomis Basin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788835"/>
                  </a:ext>
                </a:extLst>
              </a:tr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33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Caves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Sharla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Loomis Basin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196671"/>
                  </a:ext>
                </a:extLst>
              </a:tr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34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Kohler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Renee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South Placer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14450"/>
                  </a:ext>
                </a:extLst>
              </a:tr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35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Clark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Heather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D4 South Placer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86200"/>
                  </a:ext>
                </a:extLst>
              </a:tr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36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Iliff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Alaina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Elko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459191"/>
                  </a:ext>
                </a:extLst>
              </a:tr>
              <a:tr h="9630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Alexander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Stephanie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Fallon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41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0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999956-869C-4320-AA5A-A82F177A3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71610"/>
              </p:ext>
            </p:extLst>
          </p:nvPr>
        </p:nvGraphicFramePr>
        <p:xfrm>
          <a:off x="118533" y="51756"/>
          <a:ext cx="12023135" cy="6001518"/>
        </p:xfrm>
        <a:graphic>
          <a:graphicData uri="http://schemas.openxmlformats.org/drawingml/2006/table">
            <a:tbl>
              <a:tblPr/>
              <a:tblGrid>
                <a:gridCol w="589803">
                  <a:extLst>
                    <a:ext uri="{9D8B030D-6E8A-4147-A177-3AD203B41FA5}">
                      <a16:colId xmlns:a16="http://schemas.microsoft.com/office/drawing/2014/main" val="2913994999"/>
                    </a:ext>
                  </a:extLst>
                </a:gridCol>
                <a:gridCol w="2603096">
                  <a:extLst>
                    <a:ext uri="{9D8B030D-6E8A-4147-A177-3AD203B41FA5}">
                      <a16:colId xmlns:a16="http://schemas.microsoft.com/office/drawing/2014/main" val="1489575301"/>
                    </a:ext>
                  </a:extLst>
                </a:gridCol>
                <a:gridCol w="2943412">
                  <a:extLst>
                    <a:ext uri="{9D8B030D-6E8A-4147-A177-3AD203B41FA5}">
                      <a16:colId xmlns:a16="http://schemas.microsoft.com/office/drawing/2014/main" val="2581411180"/>
                    </a:ext>
                  </a:extLst>
                </a:gridCol>
                <a:gridCol w="3209170">
                  <a:extLst>
                    <a:ext uri="{9D8B030D-6E8A-4147-A177-3AD203B41FA5}">
                      <a16:colId xmlns:a16="http://schemas.microsoft.com/office/drawing/2014/main" val="2773250222"/>
                    </a:ext>
                  </a:extLst>
                </a:gridCol>
                <a:gridCol w="2677654">
                  <a:extLst>
                    <a:ext uri="{9D8B030D-6E8A-4147-A177-3AD203B41FA5}">
                      <a16:colId xmlns:a16="http://schemas.microsoft.com/office/drawing/2014/main" val="1964329287"/>
                    </a:ext>
                  </a:extLst>
                </a:gridCol>
              </a:tblGrid>
              <a:tr h="293836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05119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38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Harvey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Cheryl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Fernley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67323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39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Hooper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Daphne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Fernley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275515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Swanson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Kim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Fernley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9373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41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Rose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Sandy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Quincy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802754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</a:t>
                      </a:r>
                      <a:endParaRPr lang="en-US" sz="280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Palazzo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Ellen</a:t>
                      </a:r>
                      <a:endParaRPr lang="en-US" sz="28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South Lake Tahoe</a:t>
                      </a:r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655009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43</a:t>
                      </a:r>
                      <a:endParaRPr lang="en-US" sz="2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Muller</a:t>
                      </a:r>
                      <a:endParaRPr lang="en-US" sz="2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Nancy</a:t>
                      </a:r>
                      <a:endParaRPr lang="en-US" sz="2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Tahoe Sierra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35057" marR="35057" marT="35057" marB="350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864532"/>
                  </a:ext>
                </a:extLst>
              </a:tr>
              <a:tr h="81033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44</a:t>
                      </a:r>
                      <a:endParaRPr lang="en-US" sz="2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Walker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Linda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D5 Truckee Meadows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862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519</TotalTime>
  <Words>303</Words>
  <Application>Microsoft Office PowerPoint</Application>
  <PresentationFormat>Widescreen</PresentationFormat>
  <Paragraphs>204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first TIME ATTENDEES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TIME ATTENDEES</dc:title>
  <dc:creator>sarah walker</dc:creator>
  <cp:lastModifiedBy>Shawn Edwards</cp:lastModifiedBy>
  <cp:revision>35</cp:revision>
  <dcterms:created xsi:type="dcterms:W3CDTF">2018-04-24T01:00:48Z</dcterms:created>
  <dcterms:modified xsi:type="dcterms:W3CDTF">2018-04-27T20:06:13Z</dcterms:modified>
</cp:coreProperties>
</file>